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4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05" autoAdjust="0"/>
  </p:normalViewPr>
  <p:slideViewPr>
    <p:cSldViewPr snapToGrid="0">
      <p:cViewPr varScale="1">
        <p:scale>
          <a:sx n="86" d="100"/>
          <a:sy n="86" d="100"/>
        </p:scale>
        <p:origin x="48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57AF9-8BB6-4512-934E-C06E18D06226}" type="datetimeFigureOut">
              <a:rPr lang="cs-CZ" smtClean="0"/>
              <a:t>9. 9. 2014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3CA99-50EB-46DE-99D0-57EB8DC984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50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3CA99-50EB-46DE-99D0-57EB8DC9841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10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cover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3681" y="1764630"/>
            <a:ext cx="10691173" cy="1534048"/>
          </a:xfrm>
        </p:spPr>
        <p:txBody>
          <a:bodyPr>
            <a:normAutofit/>
          </a:bodyPr>
          <a:lstStyle/>
          <a:p>
            <a:r>
              <a:rPr lang="cs-CZ" sz="5500" dirty="0" smtClean="0"/>
              <a:t>Úvod do strategického plánování</a:t>
            </a:r>
            <a:endParaRPr lang="cs-CZ" sz="5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NOE, </a:t>
            </a:r>
            <a:r>
              <a:rPr lang="cs-CZ" dirty="0"/>
              <a:t>V</a:t>
            </a:r>
            <a:r>
              <a:rPr lang="cs-CZ" dirty="0" smtClean="0"/>
              <a:t>yškov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746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685800"/>
            <a:ext cx="10018713" cy="1752599"/>
          </a:xfrm>
        </p:spPr>
        <p:txBody>
          <a:bodyPr/>
          <a:lstStyle/>
          <a:p>
            <a:r>
              <a:rPr lang="cs-CZ" dirty="0" smtClean="0"/>
              <a:t>Dvě „velké“ pasáže Písma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02265" y="2666999"/>
            <a:ext cx="9400758" cy="3124201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cs-CZ" sz="3200" dirty="0" smtClean="0"/>
              <a:t>VELKÉ PŘIKÁZÁNÍ - </a:t>
            </a:r>
            <a:r>
              <a:rPr lang="cs-CZ" sz="3200" dirty="0" err="1"/>
              <a:t>Mt</a:t>
            </a:r>
            <a:r>
              <a:rPr lang="cs-CZ" sz="3200" dirty="0"/>
              <a:t> </a:t>
            </a:r>
            <a:r>
              <a:rPr lang="cs-CZ" sz="3200" dirty="0" smtClean="0"/>
              <a:t>22,37-40 </a:t>
            </a:r>
          </a:p>
          <a:p>
            <a:pPr>
              <a:spcAft>
                <a:spcPts val="2400"/>
              </a:spcAft>
            </a:pPr>
            <a:r>
              <a:rPr lang="cs-CZ" sz="3200" dirty="0" smtClean="0"/>
              <a:t>VELKÉ POSLÁNÍ - </a:t>
            </a:r>
            <a:r>
              <a:rPr lang="cs-CZ" sz="3200" dirty="0" err="1"/>
              <a:t>Mt</a:t>
            </a:r>
            <a:r>
              <a:rPr lang="cs-CZ" sz="3200" dirty="0"/>
              <a:t> </a:t>
            </a:r>
            <a:r>
              <a:rPr lang="cs-CZ" sz="3200" dirty="0" smtClean="0"/>
              <a:t>28,19-20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027451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69002" y="1136342"/>
            <a:ext cx="9834021" cy="4788024"/>
          </a:xfrm>
        </p:spPr>
        <p:txBody>
          <a:bodyPr>
            <a:normAutofit/>
          </a:bodyPr>
          <a:lstStyle/>
          <a:p>
            <a:pPr marL="0" lvl="0" indent="0">
              <a:spcAft>
                <a:spcPts val="2400"/>
              </a:spcAft>
              <a:buNone/>
              <a:tabLst>
                <a:tab pos="6454775" algn="l"/>
              </a:tabLst>
            </a:pPr>
            <a:r>
              <a:rPr lang="cs-CZ" sz="3200" dirty="0"/>
              <a:t>Miluj Hospodina celým svým srdcem 	</a:t>
            </a:r>
            <a:r>
              <a:rPr lang="cs-CZ" sz="3200" dirty="0" smtClean="0"/>
              <a:t>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uctívání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cs-CZ" sz="3200" dirty="0"/>
              <a:t>Miluj svého bližního jako sám sebe 		</a:t>
            </a:r>
            <a:r>
              <a:rPr lang="cs-CZ" sz="3200" dirty="0" smtClean="0"/>
              <a:t>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služba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cs-CZ" sz="3200" dirty="0"/>
              <a:t>Jdi a čiň učedníky 								</a:t>
            </a:r>
            <a:r>
              <a:rPr lang="cs-CZ" sz="3200" dirty="0" smtClean="0"/>
              <a:t>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evangelizace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cs-CZ" sz="3200" dirty="0"/>
              <a:t>Křti je 												</a:t>
            </a:r>
            <a:r>
              <a:rPr lang="cs-CZ" sz="3200" dirty="0" smtClean="0"/>
              <a:t>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společenství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cs-CZ" sz="3200" dirty="0"/>
              <a:t>Uč je poslouchat 								</a:t>
            </a:r>
            <a:r>
              <a:rPr lang="cs-CZ" sz="3200" dirty="0" smtClean="0"/>
              <a:t>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učednictví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9789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–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40023" y="2666999"/>
            <a:ext cx="9763000" cy="312420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3200" dirty="0"/>
              <a:t>Vize (strategická vize) je relativně jasná a konkrétní představa budoucího stavu, která motivuje své nositele k nadstandardním výkonům. </a:t>
            </a:r>
            <a:r>
              <a:rPr lang="cs-CZ" sz="3200" i="1" dirty="0"/>
              <a:t>Může být definována také velice obecně.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6910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–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04007" y="2438399"/>
            <a:ext cx="9399015" cy="416658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200" dirty="0"/>
              <a:t>Vize je přitažlivý obraz budoucího stavu sboru, který je založen na využití reálných možností a vyjadřuje metu, kam se může sbor rozvinout. Vize není nezávazný sen, ale komplexní cílová představa, která může být sice načrtnuta v hrubých rysech, ale i v nich musí být reálná, tak musí představovat přitažlivou podněcující výzvu.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2773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cíle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94625" y="2666999"/>
            <a:ext cx="9008398" cy="3124201"/>
          </a:xfrm>
        </p:spPr>
        <p:txBody>
          <a:bodyPr/>
          <a:lstStyle/>
          <a:p>
            <a:pPr lvl="0"/>
            <a:r>
              <a:rPr lang="cs-CZ" sz="3200" dirty="0"/>
              <a:t>Vyjasnit obecný směr</a:t>
            </a:r>
          </a:p>
          <a:p>
            <a:pPr lvl="0"/>
            <a:r>
              <a:rPr lang="cs-CZ" sz="3200" dirty="0"/>
              <a:t>Motivovat lidi</a:t>
            </a:r>
          </a:p>
          <a:p>
            <a:pPr lvl="0"/>
            <a:r>
              <a:rPr lang="cs-CZ" sz="3200" dirty="0"/>
              <a:t>Koordinovat úsilí většího počtu lidí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3722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0921"/>
            <a:ext cx="10018713" cy="1136342"/>
          </a:xfrm>
        </p:spPr>
        <p:txBody>
          <a:bodyPr/>
          <a:lstStyle/>
          <a:p>
            <a:r>
              <a:rPr lang="cs-CZ" dirty="0" smtClean="0"/>
              <a:t>Vlastnosti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3918" y="3249226"/>
            <a:ext cx="10018713" cy="1929415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Zaměřuje se na potřeby uvnitř sboru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Zaměřuje se na potřeby společnosti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Musí být jasná, aby vedla k akci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Musí být srozumitelná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Musí být </a:t>
            </a:r>
            <a:r>
              <a:rPr lang="cs-CZ" sz="3200" dirty="0" smtClean="0"/>
              <a:t>jednoznačná</a:t>
            </a:r>
            <a:endParaRPr lang="cs-CZ" sz="3200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Musí být uskutečnitelná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Musí být flexibilní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Její součástí je definice předmětu činnosti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Určuje způsob vedení sboru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3200" dirty="0"/>
              <a:t>Je formulována písemně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504628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401715"/>
            <a:ext cx="10018713" cy="1151878"/>
          </a:xfrm>
        </p:spPr>
        <p:txBody>
          <a:bodyPr/>
          <a:lstStyle/>
          <a:p>
            <a:r>
              <a:rPr lang="cs-CZ" dirty="0" smtClean="0"/>
              <a:t>Pravidla tvorby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4119" y="2130641"/>
            <a:ext cx="8608903" cy="472735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První návrh (pastor, vedoucí stanice)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Konstruktivní kritika ze strany týmu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Týmová práce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Analytické myšlení</a:t>
            </a:r>
          </a:p>
          <a:p>
            <a:pPr>
              <a:lnSpc>
                <a:spcPct val="150000"/>
              </a:lnSpc>
            </a:pPr>
            <a:r>
              <a:rPr lang="cs-CZ" sz="3200" dirty="0" smtClean="0"/>
              <a:t>Dostatek času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619396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133165"/>
            <a:ext cx="10018713" cy="1162975"/>
          </a:xfrm>
        </p:spPr>
        <p:txBody>
          <a:bodyPr/>
          <a:lstStyle/>
          <a:p>
            <a:r>
              <a:rPr lang="cs-CZ" dirty="0" smtClean="0"/>
              <a:t>Analýza SWOT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278552"/>
              </p:ext>
            </p:extLst>
          </p:nvPr>
        </p:nvGraphicFramePr>
        <p:xfrm>
          <a:off x="2610035" y="1412124"/>
          <a:ext cx="9399014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507"/>
                <a:gridCol w="469950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SILNÉ STRÁNKY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Obdarovaní lidé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Modlitebna v centru města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Nadšení, vysoká motivace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SLABÉ STRÁNKY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Málo lidí ve sboru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Málo peněz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Málo zkušeností (nově obrácení lidé)</a:t>
                      </a:r>
                    </a:p>
                    <a:p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Lidé jsou dlouho v práci</a:t>
                      </a:r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PŘÍLEŽITOSTI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Maminky na mateřské – hledají společenství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Málo vyžití pro děti ze základky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Nejsou ve městě jiné církve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HROZBY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Sbor je málo stabilní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Manželství ve sboru nestabilní (krize)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Přichází samí problémoví lidé</a:t>
                      </a:r>
                    </a:p>
                    <a:p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Nezaměstnanost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4448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334827"/>
            <a:ext cx="10615954" cy="34563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3200" i="1" dirty="0"/>
              <a:t>(o čem sníme) O proměně české společnosti skrze poznání Krista</a:t>
            </a:r>
            <a:r>
              <a:rPr lang="cs-CZ" sz="3200" i="1" dirty="0" smtClean="0"/>
              <a:t>. (CB Praha 13)</a:t>
            </a:r>
          </a:p>
          <a:p>
            <a:pPr>
              <a:lnSpc>
                <a:spcPct val="150000"/>
              </a:lnSpc>
            </a:pPr>
            <a:r>
              <a:rPr lang="cs-CZ" sz="3200" i="1" dirty="0"/>
              <a:t>„Kristem proměněné životy</a:t>
            </a:r>
            <a:r>
              <a:rPr lang="cs-CZ" sz="3200" i="1" dirty="0" smtClean="0"/>
              <a:t>“. (KS)</a:t>
            </a:r>
          </a:p>
          <a:p>
            <a:pPr>
              <a:lnSpc>
                <a:spcPct val="150000"/>
              </a:lnSpc>
            </a:pPr>
            <a:r>
              <a:rPr lang="cs-CZ" sz="3200" i="1" dirty="0" smtClean="0"/>
              <a:t>„Měníme realitu“ (AC Varnsdorf)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9426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87388"/>
          </a:xfrm>
        </p:spPr>
        <p:txBody>
          <a:bodyPr/>
          <a:lstStyle/>
          <a:p>
            <a:r>
              <a:rPr lang="cs-CZ" dirty="0" smtClean="0"/>
              <a:t>Cíle a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5231"/>
            <a:ext cx="10509422" cy="471404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cs-CZ" sz="3200" dirty="0"/>
              <a:t>Cíle jsou konkrétním vyjádřením strategie. Strategie se dá charakterizovat jako dlouhodobý plán: „Co chce sbor dokázat v budoucnosti</a:t>
            </a:r>
            <a:r>
              <a:rPr lang="cs-CZ" sz="3200" dirty="0" smtClean="0"/>
              <a:t>?“</a:t>
            </a:r>
          </a:p>
          <a:p>
            <a:pPr>
              <a:spcAft>
                <a:spcPts val="2400"/>
              </a:spcAft>
            </a:pPr>
            <a:r>
              <a:rPr lang="cs-CZ" sz="3200" dirty="0"/>
              <a:t>Strategie přeměňuje poslání a vizi ve výsledky. Strategický plán můžeme definovat jako prostředek dosažení žádoucího výsledku.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80906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181599"/>
            <a:ext cx="10018713" cy="775531"/>
          </a:xfrm>
        </p:spPr>
        <p:txBody>
          <a:bodyPr/>
          <a:lstStyle/>
          <a:p>
            <a:r>
              <a:rPr lang="cs-CZ" dirty="0" smtClean="0"/>
              <a:t>Potřebuje církev management?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89332"/>
            <a:ext cx="10018713" cy="4554197"/>
          </a:xfrm>
        </p:spPr>
        <p:txBody>
          <a:bodyPr>
            <a:noAutofit/>
          </a:bodyPr>
          <a:lstStyle/>
          <a:p>
            <a:pPr lvl="0"/>
            <a:r>
              <a:rPr lang="cs-CZ" sz="3200" dirty="0"/>
              <a:t>Principy světského managementu nelze beze zbytku aplikovat na prostředí církve</a:t>
            </a:r>
          </a:p>
          <a:p>
            <a:pPr lvl="0"/>
            <a:r>
              <a:rPr lang="cs-CZ" sz="3200" dirty="0"/>
              <a:t>Bible obsahuje vzory vůdců i manažerů</a:t>
            </a:r>
          </a:p>
          <a:p>
            <a:pPr lvl="0"/>
            <a:r>
              <a:rPr lang="cs-CZ" sz="3200" dirty="0" smtClean="0"/>
              <a:t>„</a:t>
            </a:r>
            <a:r>
              <a:rPr lang="cs-CZ" sz="3200" dirty="0"/>
              <a:t>Management je naplňování potřeb lidí, kteří plní svůj úkol“</a:t>
            </a:r>
          </a:p>
          <a:p>
            <a:pPr lvl="0"/>
            <a:r>
              <a:rPr lang="cs-CZ" sz="3200" dirty="0"/>
              <a:t>„Management žádné probuzení ještě nikdy nezpůsobil, ale nejedno probuzení zaniklo kvůli absenci dobrého managementu“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85131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– základní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47891" y="2666999"/>
            <a:ext cx="8955132" cy="31242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3200" dirty="0" smtClean="0"/>
              <a:t>Strategické     			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(Dlouhodobé, 3 – 5 let)</a:t>
            </a:r>
          </a:p>
          <a:p>
            <a:pPr>
              <a:lnSpc>
                <a:spcPct val="150000"/>
              </a:lnSpc>
              <a:tabLst>
                <a:tab pos="4127500" algn="l"/>
              </a:tabLst>
            </a:pPr>
            <a:r>
              <a:rPr lang="cs-CZ" sz="3200" dirty="0" smtClean="0"/>
              <a:t>Taktické (operativní)     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(Střednědobé, do 1 roku)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sz="3200" dirty="0" smtClean="0"/>
              <a:t>Operační    	 				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(krátkodobé, dny až týdny)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5104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01841"/>
            <a:ext cx="10018713" cy="1526960"/>
          </a:xfrm>
        </p:spPr>
        <p:txBody>
          <a:bodyPr/>
          <a:lstStyle/>
          <a:p>
            <a:r>
              <a:rPr lang="cs-CZ" dirty="0" smtClean="0"/>
              <a:t>O jaký cíl jde?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12885"/>
            <a:ext cx="10018713" cy="4745115"/>
          </a:xfrm>
        </p:spPr>
        <p:txBody>
          <a:bodyPr>
            <a:normAutofit/>
          </a:bodyPr>
          <a:lstStyle/>
          <a:p>
            <a:pPr lvl="0"/>
            <a:r>
              <a:rPr lang="cs-CZ" sz="3000" dirty="0"/>
              <a:t>Koupit papíry do tiskárny (nejpozději dnes odpoledne, nebo zítra nebudu tisknout)</a:t>
            </a:r>
          </a:p>
          <a:p>
            <a:pPr lvl="0"/>
            <a:r>
              <a:rPr lang="cs-CZ" sz="3000" dirty="0"/>
              <a:t>Plán hostů ve sboru na rok 2015</a:t>
            </a:r>
          </a:p>
          <a:p>
            <a:pPr lvl="0"/>
            <a:r>
              <a:rPr lang="cs-CZ" sz="3000" dirty="0"/>
              <a:t>Sborový výlet</a:t>
            </a:r>
          </a:p>
          <a:p>
            <a:pPr lvl="0"/>
            <a:r>
              <a:rPr lang="cs-CZ" sz="3000" dirty="0"/>
              <a:t>Vybudovat mateřské centrum</a:t>
            </a:r>
          </a:p>
          <a:p>
            <a:pPr lvl="0"/>
            <a:r>
              <a:rPr lang="cs-CZ" sz="3000" dirty="0"/>
              <a:t>Zajistit propagaci na evangelizaci</a:t>
            </a:r>
          </a:p>
          <a:p>
            <a:pPr lvl="0"/>
            <a:r>
              <a:rPr lang="cs-CZ" sz="3000" dirty="0"/>
              <a:t>Vypracovat témata třech konferencí o Zakládání sborů na následující 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8174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a charakteristiky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87588" y="2086252"/>
            <a:ext cx="8715435" cy="4323425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074738" algn="l"/>
              </a:tabLst>
            </a:pPr>
            <a:r>
              <a:rPr lang="cs-CZ" sz="4400" b="1" dirty="0" smtClean="0">
                <a:solidFill>
                  <a:srgbClr val="FF0000"/>
                </a:solidFill>
              </a:rPr>
              <a:t>S	</a:t>
            </a:r>
            <a:r>
              <a:rPr lang="cs-CZ" sz="3200" dirty="0" smtClean="0"/>
              <a:t>specifický</a:t>
            </a:r>
          </a:p>
          <a:p>
            <a:pPr marL="0" indent="0">
              <a:buNone/>
              <a:tabLst>
                <a:tab pos="1074738" algn="l"/>
              </a:tabLst>
            </a:pPr>
            <a:r>
              <a:rPr lang="cs-CZ" sz="4400" b="1" dirty="0" smtClean="0">
                <a:solidFill>
                  <a:srgbClr val="FF0000"/>
                </a:solidFill>
              </a:rPr>
              <a:t>M	</a:t>
            </a:r>
            <a:r>
              <a:rPr lang="cs-CZ" sz="3200" dirty="0"/>
              <a:t>měřitelný</a:t>
            </a:r>
          </a:p>
          <a:p>
            <a:pPr marL="0" indent="0">
              <a:buNone/>
              <a:tabLst>
                <a:tab pos="1074738" algn="l"/>
              </a:tabLst>
            </a:pPr>
            <a:r>
              <a:rPr lang="cs-CZ" sz="4400" b="1" dirty="0" smtClean="0">
                <a:solidFill>
                  <a:srgbClr val="FF0000"/>
                </a:solidFill>
              </a:rPr>
              <a:t>A	</a:t>
            </a:r>
            <a:r>
              <a:rPr lang="cs-CZ" sz="3200" dirty="0"/>
              <a:t>akceptovaný (ambiciózní)</a:t>
            </a:r>
          </a:p>
          <a:p>
            <a:pPr marL="0" indent="0">
              <a:buNone/>
              <a:tabLst>
                <a:tab pos="1074738" algn="l"/>
              </a:tabLst>
            </a:pPr>
            <a:r>
              <a:rPr lang="cs-CZ" sz="4400" b="1" dirty="0" smtClean="0">
                <a:solidFill>
                  <a:srgbClr val="FF0000"/>
                </a:solidFill>
              </a:rPr>
              <a:t>R	</a:t>
            </a:r>
            <a:r>
              <a:rPr lang="cs-CZ" sz="3200" dirty="0"/>
              <a:t>reálný</a:t>
            </a:r>
          </a:p>
          <a:p>
            <a:pPr marL="0" indent="0">
              <a:buNone/>
              <a:tabLst>
                <a:tab pos="1074738" algn="l"/>
              </a:tabLst>
            </a:pPr>
            <a:r>
              <a:rPr lang="cs-CZ" sz="4400" b="1" dirty="0" smtClean="0">
                <a:solidFill>
                  <a:srgbClr val="FF0000"/>
                </a:solidFill>
              </a:rPr>
              <a:t>T	</a:t>
            </a:r>
            <a:r>
              <a:rPr lang="cs-CZ" sz="3200" dirty="0"/>
              <a:t>termínovaný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582600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70843"/>
            <a:ext cx="10536055" cy="46962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500" b="1" dirty="0"/>
              <a:t>CB Praha 13: </a:t>
            </a:r>
            <a:r>
              <a:rPr lang="cs-CZ" sz="3500" dirty="0"/>
              <a:t>(čeho chceme dosáhnout)</a:t>
            </a:r>
          </a:p>
          <a:p>
            <a:pPr lvl="0"/>
            <a:r>
              <a:rPr lang="cs-CZ" sz="3500" dirty="0"/>
              <a:t>Vytvořit více generační křesťanské centrum na P13, které bude užitečné pro občany této části Prahy a   skrze které lidé budou poznávat základní poselství křesťanství. </a:t>
            </a:r>
          </a:p>
          <a:p>
            <a:pPr lvl="0"/>
            <a:r>
              <a:rPr lang="cs-CZ" sz="3500" dirty="0"/>
              <a:t>Umožnit těm, kdo mezi nás chodí, využít různost svých obdarování a schopností pro službu Bohu.</a:t>
            </a:r>
          </a:p>
          <a:p>
            <a:pPr lvl="0"/>
            <a:r>
              <a:rPr lang="cs-CZ" sz="3500" dirty="0"/>
              <a:t>Skrze nejrůznější formy vytvářet prostředí, skrze které bude možné hlubší poznání Krista.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6079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358501" cy="1752599"/>
          </a:xfrm>
        </p:spPr>
        <p:txBody>
          <a:bodyPr/>
          <a:lstStyle/>
          <a:p>
            <a:r>
              <a:rPr lang="cs-CZ" dirty="0" smtClean="0"/>
              <a:t>Tvorba poslání, vize a strategie je týmová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Hledání cesty je ze všeho nejobtížnější, protože musíte pracovat s mnoha odlišnými agendami, vnímáními reality, úrovněmi důvěry a ega. </a:t>
            </a:r>
          </a:p>
        </p:txBody>
      </p:sp>
    </p:spTree>
    <p:extLst>
      <p:ext uri="{BB962C8B-B14F-4D97-AF65-F5344CB8AC3E}">
        <p14:creationId xmlns:p14="http://schemas.microsoft.com/office/powerpoint/2010/main" val="13236026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358501" cy="1752599"/>
          </a:xfrm>
        </p:spPr>
        <p:txBody>
          <a:bodyPr/>
          <a:lstStyle/>
          <a:p>
            <a:r>
              <a:rPr lang="cs-CZ" dirty="0" smtClean="0"/>
              <a:t>Tvorba poslání, vize a strategie je týmová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3289" y="2752077"/>
            <a:ext cx="10018713" cy="28970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Chcete-li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lidem pomoci vytvořit si jasnou představu o významných cílech organizace a dosáhnout, aby je vzali za své, musíte je zapojit do rozhodování.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140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358501" cy="1752599"/>
          </a:xfrm>
        </p:spPr>
        <p:txBody>
          <a:bodyPr/>
          <a:lstStyle/>
          <a:p>
            <a:r>
              <a:rPr lang="cs-CZ" dirty="0" smtClean="0"/>
              <a:t>Tvorba poslání, vize a strategie je týmová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8384" y="3497802"/>
            <a:ext cx="10564428" cy="229339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3500" dirty="0" smtClean="0">
                <a:solidFill>
                  <a:schemeClr val="accent1">
                    <a:lumMod val="75000"/>
                  </a:schemeClr>
                </a:solidFill>
              </a:rPr>
              <a:t>Stručně </a:t>
            </a:r>
            <a:r>
              <a:rPr lang="cs-CZ" sz="3500" dirty="0">
                <a:solidFill>
                  <a:schemeClr val="accent1">
                    <a:lumMod val="75000"/>
                  </a:schemeClr>
                </a:solidFill>
              </a:rPr>
              <a:t>řečeno, formulace hlavního cíle organizace a strategický plán jsou jedna věc, zatímco docílit, aby všichni byli naladěni na stejnou notu, je věc druhá – a stejně významná.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2042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233040"/>
            <a:ext cx="10018713" cy="1471474"/>
          </a:xfrm>
        </p:spPr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263" y="2015271"/>
            <a:ext cx="9856803" cy="32426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140208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Potřebuje církev management?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512464"/>
            <a:ext cx="10018713" cy="3278736"/>
          </a:xfrm>
        </p:spPr>
        <p:txBody>
          <a:bodyPr/>
          <a:lstStyle/>
          <a:p>
            <a:pPr lvl="0">
              <a:spcAft>
                <a:spcPts val="2400"/>
              </a:spcAft>
            </a:pPr>
            <a:r>
              <a:rPr lang="cs-CZ" sz="3200" i="1" dirty="0" smtClean="0"/>
              <a:t>1.Kor12:28 Dary </a:t>
            </a:r>
            <a:r>
              <a:rPr lang="cs-CZ" sz="3200" i="1" dirty="0"/>
              <a:t>řízení církve </a:t>
            </a:r>
            <a:r>
              <a:rPr lang="cs-CZ" sz="3200" dirty="0"/>
              <a:t>(ČEP), </a:t>
            </a:r>
            <a:r>
              <a:rPr lang="cs-CZ" sz="3200" i="1" dirty="0"/>
              <a:t>vedení </a:t>
            </a:r>
            <a:r>
              <a:rPr lang="cs-CZ" sz="3200" dirty="0"/>
              <a:t>(ČSP</a:t>
            </a:r>
            <a:r>
              <a:rPr lang="cs-CZ" sz="3200" dirty="0" smtClean="0"/>
              <a:t>)</a:t>
            </a:r>
          </a:p>
          <a:p>
            <a:pPr>
              <a:spcAft>
                <a:spcPts val="2400"/>
              </a:spcAft>
            </a:pPr>
            <a:r>
              <a:rPr lang="cs-CZ" sz="3200" i="1" dirty="0"/>
              <a:t>Přísloví 24:6 proto veď válku se strategií, záchrana je v množství rádců. </a:t>
            </a:r>
            <a:r>
              <a:rPr lang="cs-CZ" sz="3200" dirty="0"/>
              <a:t>(podobně 20,18</a:t>
            </a:r>
            <a:r>
              <a:rPr lang="cs-CZ" sz="3200" dirty="0" smtClean="0"/>
              <a:t>)</a:t>
            </a:r>
          </a:p>
          <a:p>
            <a:pPr>
              <a:spcAft>
                <a:spcPts val="2400"/>
              </a:spcAft>
            </a:pPr>
            <a:r>
              <a:rPr lang="cs-CZ" sz="3200" i="1" dirty="0" smtClean="0"/>
              <a:t>Příklad </a:t>
            </a:r>
            <a:r>
              <a:rPr lang="cs-CZ" sz="3200" i="1" dirty="0" err="1" smtClean="0"/>
              <a:t>Nehemiáše</a:t>
            </a:r>
            <a:endParaRPr lang="cs-CZ" sz="3200" i="1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835989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ovéPole 26"/>
          <p:cNvSpPr txBox="1"/>
          <p:nvPr/>
        </p:nvSpPr>
        <p:spPr>
          <a:xfrm>
            <a:off x="1566152" y="398834"/>
            <a:ext cx="56712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STRATEGICKÉ PLÁNOVÁNÍ</a:t>
            </a:r>
          </a:p>
          <a:p>
            <a:endParaRPr lang="cs-CZ" sz="3600" dirty="0"/>
          </a:p>
          <a:p>
            <a:endParaRPr lang="cs-CZ" sz="3600" dirty="0" smtClean="0"/>
          </a:p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Zjednodušené schéma</a:t>
            </a:r>
            <a:endParaRPr lang="cs-CZ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4358264" y="365505"/>
            <a:ext cx="7632620" cy="6353618"/>
            <a:chOff x="4358264" y="365505"/>
            <a:chExt cx="7632620" cy="6353618"/>
          </a:xfrm>
        </p:grpSpPr>
        <p:grpSp>
          <p:nvGrpSpPr>
            <p:cNvPr id="26" name="Skupina 25"/>
            <p:cNvGrpSpPr/>
            <p:nvPr/>
          </p:nvGrpSpPr>
          <p:grpSpPr>
            <a:xfrm>
              <a:off x="4358264" y="509838"/>
              <a:ext cx="6110243" cy="6170064"/>
              <a:chOff x="2811566" y="393106"/>
              <a:chExt cx="6110243" cy="6170064"/>
            </a:xfrm>
          </p:grpSpPr>
          <p:sp>
            <p:nvSpPr>
              <p:cNvPr id="2" name="Rovnoramenný trojúhelník 1"/>
              <p:cNvSpPr/>
              <p:nvPr/>
            </p:nvSpPr>
            <p:spPr>
              <a:xfrm>
                <a:off x="2811566" y="393106"/>
                <a:ext cx="6110243" cy="6170064"/>
              </a:xfrm>
              <a:prstGeom prst="triangl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" name="Přímá spojnice 3"/>
              <p:cNvCxnSpPr/>
              <p:nvPr/>
            </p:nvCxnSpPr>
            <p:spPr>
              <a:xfrm>
                <a:off x="4733734" y="2728564"/>
                <a:ext cx="2270181" cy="24364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Přímá spojnice 4"/>
              <p:cNvCxnSpPr/>
              <p:nvPr/>
            </p:nvCxnSpPr>
            <p:spPr>
              <a:xfrm flipV="1">
                <a:off x="3767331" y="4630366"/>
                <a:ext cx="4189895" cy="26275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 flipV="1">
                <a:off x="4909818" y="4643503"/>
                <a:ext cx="2653" cy="1919667"/>
              </a:xfrm>
              <a:prstGeom prst="line">
                <a:avLst/>
              </a:prstGeom>
              <a:ln w="222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 flipV="1">
                <a:off x="4909818" y="5258299"/>
                <a:ext cx="3339237" cy="1"/>
              </a:xfrm>
              <a:prstGeom prst="line">
                <a:avLst/>
              </a:prstGeom>
              <a:ln w="222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 flipV="1">
                <a:off x="4909818" y="5912225"/>
                <a:ext cx="3689433" cy="13351"/>
              </a:xfrm>
              <a:prstGeom prst="line">
                <a:avLst/>
              </a:prstGeom>
              <a:ln w="2222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ovéPole 19"/>
              <p:cNvSpPr txBox="1"/>
              <p:nvPr/>
            </p:nvSpPr>
            <p:spPr>
              <a:xfrm>
                <a:off x="5375895" y="5925576"/>
                <a:ext cx="9727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 smtClean="0"/>
                  <a:t>Cíl 3</a:t>
                </a:r>
                <a:endParaRPr lang="cs-CZ" sz="3200" dirty="0"/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4964151" y="2074639"/>
                <a:ext cx="18093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 smtClean="0"/>
                  <a:t>POSLÁNÍ</a:t>
                </a:r>
                <a:endParaRPr lang="cs-CZ" sz="3200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5307448" y="3925305"/>
                <a:ext cx="11227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 smtClean="0"/>
                  <a:t>VIZE</a:t>
                </a:r>
                <a:endParaRPr lang="cs-CZ" sz="3200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3204764" y="5340801"/>
                <a:ext cx="1705053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sz="3200" dirty="0" smtClean="0"/>
                  <a:t>CÍLE</a:t>
                </a:r>
              </a:p>
              <a:p>
                <a:r>
                  <a:rPr lang="cs-CZ" sz="2600" dirty="0" smtClean="0"/>
                  <a:t>(Strategie)</a:t>
                </a:r>
                <a:endParaRPr lang="cs-CZ" sz="2600" dirty="0"/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5375895" y="5340801"/>
                <a:ext cx="9727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 smtClean="0"/>
                  <a:t>Cíl 2</a:t>
                </a:r>
                <a:endParaRPr lang="cs-CZ" sz="3200" dirty="0"/>
              </a:p>
            </p:txBody>
          </p:sp>
          <p:sp>
            <p:nvSpPr>
              <p:cNvPr id="25" name="TextovéPole 24"/>
              <p:cNvSpPr txBox="1"/>
              <p:nvPr/>
            </p:nvSpPr>
            <p:spPr>
              <a:xfrm>
                <a:off x="5375895" y="4683050"/>
                <a:ext cx="9727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200" dirty="0" smtClean="0"/>
                  <a:t>Cíl 1</a:t>
                </a:r>
                <a:endParaRPr lang="cs-CZ" sz="3200" dirty="0"/>
              </a:p>
            </p:txBody>
          </p:sp>
        </p:grpSp>
        <p:sp>
          <p:nvSpPr>
            <p:cNvPr id="28" name="Šipka dolů 27"/>
            <p:cNvSpPr/>
            <p:nvPr/>
          </p:nvSpPr>
          <p:spPr>
            <a:xfrm>
              <a:off x="10986779" y="365505"/>
              <a:ext cx="727533" cy="6353618"/>
            </a:xfrm>
            <a:prstGeom prst="downArrow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bdélník 28"/>
            <p:cNvSpPr/>
            <p:nvPr/>
          </p:nvSpPr>
          <p:spPr>
            <a:xfrm>
              <a:off x="10625937" y="3291494"/>
              <a:ext cx="1364945" cy="606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3200" b="1" dirty="0" smtClean="0">
                  <a:solidFill>
                    <a:srgbClr val="C00000"/>
                  </a:solidFill>
                </a:rPr>
                <a:t>CO</a:t>
              </a:r>
              <a:endParaRPr lang="cs-CZ" sz="3200" b="1" dirty="0">
                <a:solidFill>
                  <a:srgbClr val="C00000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10625936" y="1526642"/>
              <a:ext cx="1364945" cy="5914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3200" b="1" dirty="0" smtClean="0">
                  <a:solidFill>
                    <a:srgbClr val="C00000"/>
                  </a:solidFill>
                </a:rPr>
                <a:t>PROČ</a:t>
              </a:r>
              <a:endParaRPr lang="cs-CZ" sz="3200" b="1" dirty="0">
                <a:solidFill>
                  <a:srgbClr val="C00000"/>
                </a:solidFill>
              </a:endParaRPr>
            </a:p>
          </p:txBody>
        </p:sp>
        <p:sp>
          <p:nvSpPr>
            <p:cNvPr id="31" name="Obdélník 30"/>
            <p:cNvSpPr/>
            <p:nvPr/>
          </p:nvSpPr>
          <p:spPr>
            <a:xfrm>
              <a:off x="10625939" y="5071655"/>
              <a:ext cx="1364945" cy="606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3200" b="1" dirty="0" smtClean="0">
                  <a:solidFill>
                    <a:srgbClr val="C00000"/>
                  </a:solidFill>
                </a:rPr>
                <a:t>JAK</a:t>
              </a:r>
              <a:endParaRPr lang="cs-CZ" sz="3200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43773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059" y="1290414"/>
            <a:ext cx="10605331" cy="438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904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2678" y="685800"/>
            <a:ext cx="10018713" cy="1752599"/>
          </a:xfrm>
        </p:spPr>
        <p:txBody>
          <a:bodyPr/>
          <a:lstStyle/>
          <a:p>
            <a:r>
              <a:rPr lang="cs-CZ" dirty="0" smtClean="0"/>
              <a:t>Poslání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6680" y="3025923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cs-CZ" sz="3200" dirty="0" smtClean="0"/>
              <a:t>Poslání odpovídá na otázku, proč existujeme</a:t>
            </a:r>
          </a:p>
          <a:p>
            <a:r>
              <a:rPr lang="cs-CZ" sz="3200" dirty="0" smtClean="0"/>
              <a:t>Definice </a:t>
            </a:r>
            <a:r>
              <a:rPr lang="cs-CZ" sz="3200" dirty="0"/>
              <a:t>(sekulární organizace): Poslání vymezuje stručnou a výstižnou formou vyjádřený základní smysl existence organizace. Mělo by odpovědět na otázku, jaký společenský problém chce organizace řešit a jakými prostředky bude postupovat.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6471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401367" y="1266640"/>
            <a:ext cx="8742347" cy="4448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i="1" dirty="0"/>
              <a:t>Jednota bratrská</a:t>
            </a:r>
            <a:r>
              <a:rPr lang="cs-CZ" sz="3200" i="1" dirty="0"/>
              <a:t> přijala za své poslání ukázat na životech svých „sloužících" členů dynamickou moc vzkříšeného Ježíše Krista se všemi Jeho dary. Po vzoru Ježíše chce být pro současnou generaci vtěleným živým a mocně jednajícím Božím slovem, ve kterém se projevuje nejen láska, ale i autorita.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272563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je definice poslání důležitá?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2400"/>
              </a:spcAft>
            </a:pPr>
            <a:r>
              <a:rPr lang="cs-CZ" sz="3200" dirty="0"/>
              <a:t>Pomáhá nám zamyslet se nad tím, kdo </a:t>
            </a:r>
            <a:r>
              <a:rPr lang="cs-CZ" sz="3200" dirty="0" smtClean="0"/>
              <a:t>vlastně jsme </a:t>
            </a:r>
            <a:endParaRPr lang="cs-CZ" sz="3200" dirty="0"/>
          </a:p>
          <a:p>
            <a:pPr lvl="0">
              <a:spcAft>
                <a:spcPts val="2400"/>
              </a:spcAft>
            </a:pPr>
            <a:r>
              <a:rPr lang="cs-CZ" sz="3200" dirty="0"/>
              <a:t>Působí, že budeme „čitelní“ i navenek</a:t>
            </a:r>
          </a:p>
          <a:p>
            <a:pPr lvl="0">
              <a:spcAft>
                <a:spcPts val="2400"/>
              </a:spcAft>
            </a:pPr>
            <a:r>
              <a:rPr lang="cs-CZ" sz="3200" dirty="0"/>
              <a:t>Plní funkci „motoru“ – je něčím, co nás pohání vpřed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605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poslání sboru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61190" y="2307364"/>
            <a:ext cx="9041834" cy="4153256"/>
          </a:xfrm>
        </p:spPr>
        <p:txBody>
          <a:bodyPr>
            <a:noAutofit/>
          </a:bodyPr>
          <a:lstStyle/>
          <a:p>
            <a:r>
              <a:rPr lang="cs-CZ" sz="3200" dirty="0" smtClean="0"/>
              <a:t>Pozorně studuj Písmo</a:t>
            </a:r>
          </a:p>
          <a:p>
            <a:r>
              <a:rPr lang="cs-CZ" sz="3200" dirty="0" smtClean="0"/>
              <a:t>Hledej odpovědi na následující otázky:</a:t>
            </a:r>
          </a:p>
          <a:p>
            <a:r>
              <a:rPr lang="cs-CZ" sz="3200" dirty="0" smtClean="0"/>
              <a:t>Proč církev existuje?</a:t>
            </a:r>
          </a:p>
          <a:p>
            <a:r>
              <a:rPr lang="cs-CZ" sz="3200" dirty="0" smtClean="0"/>
              <a:t>Čím máme jakožto církev být?</a:t>
            </a:r>
          </a:p>
          <a:p>
            <a:r>
              <a:rPr lang="cs-CZ" sz="3200" dirty="0" smtClean="0"/>
              <a:t>Co máme jako církev dělat?</a:t>
            </a:r>
          </a:p>
          <a:p>
            <a:r>
              <a:rPr lang="cs-CZ" sz="3200" dirty="0" smtClean="0"/>
              <a:t>Jak to máme dělat?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094485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TC103457496[[fn=Paralaxa]]</Template>
  <TotalTime>239</TotalTime>
  <Words>736</Words>
  <Application>Microsoft Office PowerPoint</Application>
  <PresentationFormat>Širokoúhlá obrazovka</PresentationFormat>
  <Paragraphs>129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Paralaxa</vt:lpstr>
      <vt:lpstr>Úvod do strategického plánování</vt:lpstr>
      <vt:lpstr>Potřebuje církev management?</vt:lpstr>
      <vt:lpstr>Potřebuje církev management?</vt:lpstr>
      <vt:lpstr>Prezentace aplikace PowerPoint</vt:lpstr>
      <vt:lpstr>Prezentace aplikace PowerPoint</vt:lpstr>
      <vt:lpstr>Poslání - definice</vt:lpstr>
      <vt:lpstr>Prezentace aplikace PowerPoint</vt:lpstr>
      <vt:lpstr>Proč je definice poslání důležitá?</vt:lpstr>
      <vt:lpstr>Definice poslání sboru</vt:lpstr>
      <vt:lpstr>Dvě „velké“ pasáže Písma</vt:lpstr>
      <vt:lpstr>Prezentace aplikace PowerPoint</vt:lpstr>
      <vt:lpstr>Vize – definice </vt:lpstr>
      <vt:lpstr>Vize – definice </vt:lpstr>
      <vt:lpstr>Základní cíle vize</vt:lpstr>
      <vt:lpstr>Vlastnosti vize</vt:lpstr>
      <vt:lpstr>Pravidla tvorby vize</vt:lpstr>
      <vt:lpstr>Analýza SWOT</vt:lpstr>
      <vt:lpstr>Příklady vize</vt:lpstr>
      <vt:lpstr>Cíle a strategie</vt:lpstr>
      <vt:lpstr>Cíle – základní rozdělení</vt:lpstr>
      <vt:lpstr>O jaký cíl jde?</vt:lpstr>
      <vt:lpstr>Vlastnosti a charakteristiky cílů</vt:lpstr>
      <vt:lpstr>Příklady cílů</vt:lpstr>
      <vt:lpstr>Tvorba poslání, vize a strategie je týmová práce</vt:lpstr>
      <vt:lpstr>Tvorba poslání, vize a strategie je týmová práce</vt:lpstr>
      <vt:lpstr>Tvorba poslání, vize a strategie je týmová práce</vt:lpstr>
      <vt:lpstr>KONEC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</dc:title>
  <dc:creator>Martin Moldan</dc:creator>
  <cp:lastModifiedBy>Martin Moldan</cp:lastModifiedBy>
  <cp:revision>43</cp:revision>
  <dcterms:created xsi:type="dcterms:W3CDTF">2014-08-21T09:13:43Z</dcterms:created>
  <dcterms:modified xsi:type="dcterms:W3CDTF">2014-09-09T16:16:42Z</dcterms:modified>
</cp:coreProperties>
</file>